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1" r:id="rId1"/>
  </p:sldMasterIdLst>
  <p:notesMasterIdLst>
    <p:notesMasterId r:id="rId29"/>
  </p:notesMasterIdLst>
  <p:sldIdLst>
    <p:sldId id="256" r:id="rId2"/>
    <p:sldId id="262" r:id="rId3"/>
    <p:sldId id="276" r:id="rId4"/>
    <p:sldId id="257" r:id="rId5"/>
    <p:sldId id="280" r:id="rId6"/>
    <p:sldId id="281" r:id="rId7"/>
    <p:sldId id="277" r:id="rId8"/>
    <p:sldId id="258" r:id="rId9"/>
    <p:sldId id="278" r:id="rId10"/>
    <p:sldId id="271" r:id="rId11"/>
    <p:sldId id="290" r:id="rId12"/>
    <p:sldId id="291" r:id="rId13"/>
    <p:sldId id="292" r:id="rId14"/>
    <p:sldId id="293" r:id="rId15"/>
    <p:sldId id="294" r:id="rId16"/>
    <p:sldId id="296" r:id="rId17"/>
    <p:sldId id="298" r:id="rId18"/>
    <p:sldId id="297" r:id="rId19"/>
    <p:sldId id="299" r:id="rId20"/>
    <p:sldId id="282" r:id="rId21"/>
    <p:sldId id="283" r:id="rId22"/>
    <p:sldId id="268" r:id="rId23"/>
    <p:sldId id="287" r:id="rId24"/>
    <p:sldId id="289" r:id="rId25"/>
    <p:sldId id="263" r:id="rId26"/>
    <p:sldId id="279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77517" autoAdjust="0"/>
  </p:normalViewPr>
  <p:slideViewPr>
    <p:cSldViewPr snapToGrid="0" snapToObjects="1">
      <p:cViewPr>
        <p:scale>
          <a:sx n="75" d="100"/>
          <a:sy n="75" d="100"/>
        </p:scale>
        <p:origin x="1050" y="3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A3D23-6ACF-9B46-93D9-E2C868DDD986}" type="datetimeFigureOut">
              <a:rPr lang="ro-RO" smtClean="0"/>
              <a:t>01.07.2019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B77B1-706E-6944-BD13-9A49B05C93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9935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Bună ziua, eu sunt </a:t>
            </a:r>
            <a:r>
              <a:rPr lang="ro-RO" dirty="0" err="1"/>
              <a:t>Coșulianu</a:t>
            </a:r>
            <a:r>
              <a:rPr lang="ro-RO" dirty="0"/>
              <a:t> Cristi și proiectul meu este intitulat Mobile Bill </a:t>
            </a:r>
            <a:r>
              <a:rPr lang="ro-RO" dirty="0" err="1"/>
              <a:t>Splitter</a:t>
            </a:r>
            <a:r>
              <a:rPr lang="ro-R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96935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Extragerea datelor a fost cea mai complicată parte a proiectului. După câteva studii realizate am concluzionat că pașii de extragere vor fi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Decuparea</a:t>
            </a:r>
            <a:r>
              <a:rPr lang="en-US" dirty="0"/>
              <a:t> </a:t>
            </a:r>
            <a:r>
              <a:rPr lang="en-US" dirty="0" err="1"/>
              <a:t>listei</a:t>
            </a:r>
            <a:r>
              <a:rPr lang="en-US" dirty="0"/>
              <a:t> de </a:t>
            </a:r>
            <a:r>
              <a:rPr lang="en-US" dirty="0" err="1"/>
              <a:t>preduse</a:t>
            </a:r>
            <a:r>
              <a:rPr lang="en-US" dirty="0"/>
              <a:t> din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bonului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Extragerea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cu </a:t>
            </a:r>
            <a:r>
              <a:rPr lang="en-US" dirty="0" err="1"/>
              <a:t>liniilor</a:t>
            </a:r>
            <a:r>
              <a:rPr lang="en-US" dirty="0"/>
              <a:t> de 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Obtinerea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cu </a:t>
            </a:r>
            <a:r>
              <a:rPr lang="en-US" dirty="0" err="1"/>
              <a:t>caractere</a:t>
            </a:r>
            <a:r>
              <a:rPr lang="en-US" dirty="0"/>
              <a:t> </a:t>
            </a:r>
            <a:r>
              <a:rPr lang="en-US" dirty="0" err="1"/>
              <a:t>individuale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Recunoasterea</a:t>
            </a:r>
            <a:r>
              <a:rPr lang="en-US" dirty="0"/>
              <a:t> </a:t>
            </a:r>
            <a:r>
              <a:rPr lang="en-US" dirty="0" err="1"/>
              <a:t>caracterelelor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o re</a:t>
            </a:r>
            <a:r>
              <a:rPr lang="ro-RO" dirty="0" err="1"/>
              <a:t>țea</a:t>
            </a:r>
            <a:r>
              <a:rPr lang="ro-RO" dirty="0"/>
              <a:t> neuronală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Clasificarea textelor ca nume sau preturi de produse, și </a:t>
            </a:r>
            <a:r>
              <a:rPr lang="ro-RO" dirty="0" err="1"/>
              <a:t>imprerecherea</a:t>
            </a:r>
            <a:r>
              <a:rPr lang="ro-RO" dirty="0"/>
              <a:t> acestora.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12342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Pentru extragerea listei de produse, am oferit în aplicație posibilitatea de decupare a pozei după ce a fost realizată, astfel utilizatorul poate selecta doar spațiul ce conține lista de produse.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287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Pentru </a:t>
            </a:r>
            <a:r>
              <a:rPr lang="ro-RO" dirty="0" err="1"/>
              <a:t>obtinerea</a:t>
            </a:r>
            <a:r>
              <a:rPr lang="ro-RO" dirty="0"/>
              <a:t> liniilor de text am folosit un </a:t>
            </a:r>
            <a:r>
              <a:rPr lang="ro-RO" dirty="0" err="1"/>
              <a:t>tool</a:t>
            </a:r>
            <a:r>
              <a:rPr lang="ro-RO" dirty="0"/>
              <a:t> OCR numit </a:t>
            </a:r>
            <a:r>
              <a:rPr lang="ro-RO" dirty="0" err="1"/>
              <a:t>Ocropus</a:t>
            </a:r>
            <a:r>
              <a:rPr lang="ro-RO" dirty="0"/>
              <a:t> și acestea sunt rezultatele, cele din dreapta fiind liniile </a:t>
            </a:r>
            <a:r>
              <a:rPr lang="ro-RO" dirty="0" err="1"/>
              <a:t>obtinute</a:t>
            </a:r>
            <a:r>
              <a:rPr lang="ro-R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6068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</a:t>
            </a:r>
            <a:r>
              <a:rPr lang="en-US" dirty="0" err="1"/>
              <a:t>entru</a:t>
            </a:r>
            <a:r>
              <a:rPr lang="en-US" dirty="0"/>
              <a:t> </a:t>
            </a:r>
            <a:r>
              <a:rPr lang="en-US" dirty="0" err="1"/>
              <a:t>obtinerea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cu </a:t>
            </a:r>
            <a:r>
              <a:rPr lang="en-US" dirty="0" err="1"/>
              <a:t>caractere</a:t>
            </a:r>
            <a:r>
              <a:rPr lang="en-US" dirty="0"/>
              <a:t> </a:t>
            </a:r>
            <a:r>
              <a:rPr lang="en-US" dirty="0" err="1"/>
              <a:t>individuale</a:t>
            </a:r>
            <a:r>
              <a:rPr lang="en-US" dirty="0"/>
              <a:t>, din </a:t>
            </a:r>
            <a:r>
              <a:rPr lang="en-US" dirty="0" err="1"/>
              <a:t>imaginile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ro-RO" dirty="0"/>
              <a:t>ținute anterior, folosind un script </a:t>
            </a:r>
            <a:r>
              <a:rPr lang="ro-RO" dirty="0" err="1"/>
              <a:t>python</a:t>
            </a:r>
            <a:r>
              <a:rPr lang="ro-RO" dirty="0"/>
              <a:t>, am decupat spațiile cu scris din imagine, sau care au spații mai mari, după cum se observă și în rezultate.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60115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Pentru recunoașterea caracterelor am realizat o rețea neuronală care conține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/>
              <a:t>Un layer de input cu 784 </a:t>
            </a:r>
            <a:r>
              <a:rPr lang="en-US" dirty="0" err="1"/>
              <a:t>noduri</a:t>
            </a:r>
            <a:r>
              <a:rPr lang="en-US" dirty="0"/>
              <a:t> –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imaginile</a:t>
            </a:r>
            <a:r>
              <a:rPr lang="en-US" dirty="0"/>
              <a:t> de input au format 28x28 </a:t>
            </a:r>
            <a:r>
              <a:rPr lang="en-US" dirty="0" err="1"/>
              <a:t>pixeli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3 </a:t>
            </a:r>
            <a:r>
              <a:rPr lang="en-US" dirty="0" err="1"/>
              <a:t>layere</a:t>
            </a:r>
            <a:r>
              <a:rPr lang="en-US" dirty="0"/>
              <a:t> hidden cu cate 256 </a:t>
            </a:r>
            <a:r>
              <a:rPr lang="en-US" dirty="0" err="1"/>
              <a:t>noduri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 layer de output cu 70 </a:t>
            </a:r>
            <a:r>
              <a:rPr lang="en-US" dirty="0" err="1"/>
              <a:t>caractere</a:t>
            </a:r>
            <a:r>
              <a:rPr lang="en-US" dirty="0"/>
              <a:t> – cate un nod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character de </a:t>
            </a:r>
            <a:r>
              <a:rPr lang="en-US" dirty="0" err="1"/>
              <a:t>recunoscut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71809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retelei</a:t>
            </a:r>
            <a:r>
              <a:rPr lang="en-US" dirty="0"/>
              <a:t> am </a:t>
            </a:r>
            <a:r>
              <a:rPr lang="en-US" dirty="0" err="1"/>
              <a:t>folosit</a:t>
            </a:r>
            <a:r>
              <a:rPr lang="en-US" dirty="0"/>
              <a:t> o</a:t>
            </a:r>
            <a:r>
              <a:rPr lang="ro-RO" dirty="0"/>
              <a:t> bază de date creată de mine, deoarece nu am </a:t>
            </a:r>
            <a:r>
              <a:rPr lang="ro-RO" dirty="0" err="1"/>
              <a:t>gasit</a:t>
            </a:r>
            <a:r>
              <a:rPr lang="ro-RO" dirty="0"/>
              <a:t> una care să </a:t>
            </a:r>
            <a:r>
              <a:rPr lang="ro-RO" dirty="0" err="1"/>
              <a:t>contină</a:t>
            </a:r>
            <a:r>
              <a:rPr lang="ro-RO" dirty="0"/>
              <a:t> caractere printate.</a:t>
            </a:r>
          </a:p>
          <a:p>
            <a:pPr marL="171450" indent="-171450">
              <a:buFontTx/>
              <a:buChar char="-"/>
            </a:pPr>
            <a:r>
              <a:rPr lang="ro-RO" dirty="0"/>
              <a:t>Imaginile din baza de date au un format de 28X28 pixeli</a:t>
            </a:r>
          </a:p>
          <a:p>
            <a:pPr marL="171450" indent="-171450">
              <a:buFontTx/>
              <a:buChar char="-"/>
            </a:pPr>
            <a:r>
              <a:rPr lang="ro-RO" dirty="0"/>
              <a:t>Pentru fiecare caracter de recunoscut au fost generate 100, în josul paginii fiind afișate câteva exemple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9619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După obținerea clasificării imaginilor cu caractere individuale am putut asambla textul obținând </a:t>
            </a:r>
            <a:r>
              <a:rPr lang="ro-RO" dirty="0" err="1"/>
              <a:t>stringuri</a:t>
            </a:r>
            <a:r>
              <a:rPr lang="ro-RO" dirty="0"/>
              <a:t> </a:t>
            </a:r>
            <a:r>
              <a:rPr lang="ro-RO" dirty="0" err="1"/>
              <a:t>asemanatoare</a:t>
            </a:r>
            <a:r>
              <a:rPr lang="ro-RO" dirty="0"/>
              <a:t> cu cel din dreapta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84904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După compararea rezultatelor obținute cu sistemul creat și cele obținute cu Google Vision am hotărât să merg mai departe cu Google Vision. </a:t>
            </a:r>
            <a:r>
              <a:rPr lang="ro-RO" dirty="0" err="1"/>
              <a:t>Asa</a:t>
            </a:r>
            <a:r>
              <a:rPr lang="ro-RO" dirty="0"/>
              <a:t> arătând rezultatele </a:t>
            </a:r>
            <a:r>
              <a:rPr lang="ro-RO" dirty="0" err="1"/>
              <a:t>google</a:t>
            </a:r>
            <a:r>
              <a:rPr lang="ro-RO" dirty="0"/>
              <a:t> </a:t>
            </a:r>
            <a:r>
              <a:rPr lang="ro-RO" dirty="0" err="1"/>
              <a:t>vision</a:t>
            </a:r>
            <a:r>
              <a:rPr lang="ro-R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56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Clasificarea textelor a fost făcută pe baza procentajului de cifre din totalul de caractere din text, iar asocierea prin sotarea textelor, care intercalează numele de produse cu preturile rezultând perechile din dreapta.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47068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sz="1200" dirty="0"/>
              <a:t>Cum funcționează extragere. Din pagina Home un utilizator pornește crearea unei facturi noi.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ro-RO" sz="12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ro-RO" sz="1200" dirty="0"/>
              <a:t>Apoi </a:t>
            </a:r>
            <a:r>
              <a:rPr lang="en-US" sz="1200" dirty="0" err="1"/>
              <a:t>este</a:t>
            </a:r>
            <a:r>
              <a:rPr lang="en-US" sz="1200" dirty="0"/>
              <a:t> </a:t>
            </a:r>
            <a:r>
              <a:rPr lang="en-US" sz="1200" dirty="0" err="1"/>
              <a:t>trimis</a:t>
            </a:r>
            <a:r>
              <a:rPr lang="en-US" sz="1200" dirty="0"/>
              <a:t> c</a:t>
            </a:r>
            <a:r>
              <a:rPr lang="ro-RO" sz="1200" dirty="0" err="1"/>
              <a:t>ătre</a:t>
            </a:r>
            <a:r>
              <a:rPr lang="ro-RO" sz="1200" dirty="0"/>
              <a:t> o pagină din care să facă o poză bonului și să decupeze spațiul cu lista de produse.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ro-RO" sz="12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ro-RO" sz="1200" dirty="0"/>
              <a:t>Această imagine este trimisă la Google Vision care trimite ca răspuns lista de texte din imagine.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ro-RO" sz="12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ro-RO" sz="1200" dirty="0"/>
              <a:t>Apoi perechile de produse sunt afișate utilizatorului spre corectare dacă apar erori.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ro-RO" sz="12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ro-RO" sz="1200" dirty="0"/>
              <a:t>După corectare și adăugarea unui titlu, factura este trimisă spre postare în baza de date prin serverul aplicației care trimite ca răspuns un </a:t>
            </a:r>
            <a:r>
              <a:rPr lang="ro-RO" sz="1200" dirty="0" err="1"/>
              <a:t>id</a:t>
            </a:r>
            <a:r>
              <a:rPr lang="ro-RO" sz="1200" dirty="0"/>
              <a:t> al facturii pentru adăugat persoane.</a:t>
            </a:r>
            <a:endParaRPr lang="en-US" sz="1200" dirty="0"/>
          </a:p>
          <a:p>
            <a:pPr algn="just">
              <a:lnSpc>
                <a:spcPct val="150000"/>
              </a:lnSpc>
              <a:buFont typeface="Wingdings" pitchFamily="2" charset="2"/>
              <a:buChar char="§"/>
            </a:pP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80230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Voi </a:t>
            </a:r>
            <a:r>
              <a:rPr lang="ro-RO" dirty="0" err="1"/>
              <a:t>incepe</a:t>
            </a:r>
            <a:r>
              <a:rPr lang="ro-RO" dirty="0"/>
              <a:t> cu prezentarea problemei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discuta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solutia</a:t>
            </a:r>
            <a:r>
              <a:rPr lang="en-US" dirty="0"/>
              <a:t> </a:t>
            </a:r>
            <a:r>
              <a:rPr lang="en-US" dirty="0" err="1"/>
              <a:t>propus</a:t>
            </a:r>
            <a:r>
              <a:rPr lang="ro-RO" dirty="0"/>
              <a:t>ă și </a:t>
            </a:r>
            <a:r>
              <a:rPr lang="en-US" dirty="0" err="1"/>
              <a:t>arhitectur</a:t>
            </a:r>
            <a:r>
              <a:rPr lang="ro-RO" dirty="0"/>
              <a:t>a ei. Aici </a:t>
            </a:r>
            <a:r>
              <a:rPr lang="en-US" dirty="0" err="1"/>
              <a:t>voi</a:t>
            </a:r>
            <a:r>
              <a:rPr lang="en-US" dirty="0"/>
              <a:t> </a:t>
            </a:r>
            <a:r>
              <a:rPr lang="en-US" dirty="0" err="1"/>
              <a:t>insista</a:t>
            </a:r>
            <a:r>
              <a:rPr lang="en-US" dirty="0"/>
              <a:t> pe </a:t>
            </a:r>
            <a:r>
              <a:rPr lang="en-US" dirty="0" err="1"/>
              <a:t>metodele</a:t>
            </a:r>
            <a:r>
              <a:rPr lang="en-US" dirty="0"/>
              <a:t> de </a:t>
            </a:r>
            <a:r>
              <a:rPr lang="en-US" dirty="0" err="1"/>
              <a:t>extragere</a:t>
            </a:r>
            <a:r>
              <a:rPr lang="en-US" dirty="0"/>
              <a:t> a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ro-RO" dirty="0"/>
              <a:t>iar </a:t>
            </a:r>
            <a:r>
              <a:rPr lang="ro-RO" dirty="0" err="1"/>
              <a:t>dupa</a:t>
            </a:r>
            <a:r>
              <a:rPr lang="ro-RO" dirty="0"/>
              <a:t> concluzii si viitoare </a:t>
            </a:r>
            <a:r>
              <a:rPr lang="ro-RO" dirty="0" err="1"/>
              <a:t>imbunatatiri</a:t>
            </a:r>
            <a:r>
              <a:rPr lang="ro-RO" dirty="0"/>
              <a:t> voi face si un </a:t>
            </a:r>
            <a:r>
              <a:rPr lang="ro-RO" dirty="0" err="1"/>
              <a:t>demo</a:t>
            </a:r>
            <a:r>
              <a:rPr lang="ro-RO" dirty="0"/>
              <a:t> al </a:t>
            </a:r>
            <a:r>
              <a:rPr lang="ro-RO" dirty="0" err="1"/>
              <a:t>aplicatiei</a:t>
            </a:r>
            <a:r>
              <a:rPr lang="ro-R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6922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Acum, cei aflați de la masă se pot alătura la plată din pagina Home și vor trimiși în pagina în care vor introduce </a:t>
            </a:r>
            <a:r>
              <a:rPr lang="ro-RO" dirty="0" err="1"/>
              <a:t>id-ul</a:t>
            </a:r>
            <a:r>
              <a:rPr lang="ro-RO" dirty="0"/>
              <a:t> facturii. </a:t>
            </a:r>
            <a:r>
              <a:rPr lang="ro-RO" dirty="0" err="1"/>
              <a:t>Id-ul</a:t>
            </a:r>
            <a:r>
              <a:rPr lang="ro-RO" dirty="0"/>
              <a:t> este trimis la server și verificat iar la </a:t>
            </a:r>
            <a:r>
              <a:rPr lang="ro-RO" dirty="0" err="1"/>
              <a:t>confimarea</a:t>
            </a:r>
            <a:r>
              <a:rPr lang="ro-RO" dirty="0"/>
              <a:t> lui sunt trimise datele facturii care vor fi afișate utilizatorului.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29126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5964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sz="1200" dirty="0"/>
              <a:t>Managementul plăților poate fi realizat prin două pagini </a:t>
            </a:r>
            <a:r>
              <a:rPr lang="ro-RO" sz="1200" dirty="0" err="1"/>
              <a:t>Bills</a:t>
            </a:r>
            <a:r>
              <a:rPr lang="ro-RO" sz="1200" dirty="0"/>
              <a:t> și </a:t>
            </a:r>
            <a:r>
              <a:rPr lang="ro-RO" sz="1200" dirty="0" err="1"/>
              <a:t>Payments</a:t>
            </a:r>
            <a:r>
              <a:rPr lang="ro-RO" sz="1200" dirty="0"/>
              <a:t>, accesibile prin bara de navigare din paginile principale.  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65082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De asemeni am și testat aplicația de câte ori am avut ocazia cu prietenii mei și a fost de ajutor lumea fiind încântată de rezultate.</a:t>
            </a:r>
            <a:endParaRPr lang="en-US" dirty="0"/>
          </a:p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349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94275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5172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31799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dirty="0"/>
              <a:t>Problema pe care o rezolvă proiectul este </a:t>
            </a:r>
            <a:r>
              <a:rPr lang="en-US" sz="1200" dirty="0"/>
              <a:t>“</a:t>
            </a:r>
            <a:r>
              <a:rPr lang="ro-RO" sz="1200" dirty="0"/>
              <a:t>împărțirea notelor de plată</a:t>
            </a:r>
            <a:r>
              <a:rPr lang="en-US" sz="1200" dirty="0"/>
              <a:t>”. Am observant c</a:t>
            </a:r>
            <a:r>
              <a:rPr lang="ro-RO" sz="1200" dirty="0"/>
              <a:t>ă ea devine o problemă atunci când </a:t>
            </a:r>
            <a:r>
              <a:rPr lang="en-US" sz="1200" dirty="0"/>
              <a:t>m</a:t>
            </a:r>
            <a:r>
              <a:rPr lang="ro-RO" sz="1200" dirty="0" err="1"/>
              <a:t>ări</a:t>
            </a:r>
            <a:r>
              <a:rPr lang="en-US" sz="1200" dirty="0" err="1"/>
              <a:t>mea</a:t>
            </a:r>
            <a:r>
              <a:rPr lang="en-US" sz="1200" dirty="0"/>
              <a:t> </a:t>
            </a:r>
            <a:r>
              <a:rPr lang="en-US" sz="1200" dirty="0" err="1"/>
              <a:t>grupului</a:t>
            </a:r>
            <a:r>
              <a:rPr lang="en-US" sz="1200" dirty="0"/>
              <a:t> </a:t>
            </a:r>
            <a:r>
              <a:rPr lang="ro-RO" sz="1200" dirty="0"/>
              <a:t>depășește 3 persoane ...</a:t>
            </a:r>
            <a:endParaRPr lang="ro-RO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ro-RO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8730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dirty="0"/>
              <a:t>... Când apare nota de plată și sunt persoane care au nevoie de bon pentru a-și calcula partea lor de plată ...</a:t>
            </a:r>
            <a:endParaRPr lang="ro-RO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ro-RO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84461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sz="1200" dirty="0"/>
              <a:t>... Și când sunt persoane care nu dețin suma exactă de bani pentru plata consumației 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3802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sz="1200" dirty="0"/>
              <a:t>Pentru rezolvarea acestei probleme am propus realizarea aplicației Mobile Bill </a:t>
            </a:r>
            <a:r>
              <a:rPr lang="ro-RO" sz="1200" dirty="0" err="1"/>
              <a:t>Splitter</a:t>
            </a:r>
            <a:r>
              <a:rPr lang="ro-RO" sz="1200" dirty="0"/>
              <a:t>. În aplicație vom regăsi funcționalitățile</a:t>
            </a:r>
            <a:r>
              <a:rPr lang="en-US" sz="1200" dirty="0"/>
              <a:t>: de </a:t>
            </a:r>
            <a:r>
              <a:rPr lang="en-US" sz="1200" dirty="0" err="1"/>
              <a:t>extragere</a:t>
            </a:r>
            <a:r>
              <a:rPr lang="en-US" sz="1200" dirty="0"/>
              <a:t> automat</a:t>
            </a:r>
            <a:r>
              <a:rPr lang="ro-RO" sz="1200" dirty="0"/>
              <a:t>ă a datelor de pe bon, implicarea activă a persoanelor de la masă în realizarea selecției de produse, posibilitatea de realizare a plăților din aplicație și managementul plăților</a:t>
            </a:r>
            <a:r>
              <a:rPr lang="en-US" sz="1200" dirty="0"/>
              <a:t>. </a:t>
            </a:r>
            <a:r>
              <a:rPr lang="en-US" sz="1200" dirty="0" err="1"/>
              <a:t>Aceste</a:t>
            </a:r>
            <a:r>
              <a:rPr lang="en-US" sz="1200" dirty="0"/>
              <a:t> </a:t>
            </a:r>
            <a:r>
              <a:rPr lang="en-US" sz="1200" dirty="0" err="1"/>
              <a:t>func</a:t>
            </a:r>
            <a:r>
              <a:rPr lang="ro-RO" sz="1200" dirty="0" err="1"/>
              <a:t>ționalități</a:t>
            </a:r>
            <a:r>
              <a:rPr lang="ro-RO" sz="1200" dirty="0"/>
              <a:t> sunt inspirate din aplicațiile </a:t>
            </a:r>
            <a:r>
              <a:rPr lang="ro-RO" sz="1200" dirty="0" err="1"/>
              <a:t>SplitWise</a:t>
            </a:r>
            <a:r>
              <a:rPr lang="ro-RO" sz="1200" dirty="0"/>
              <a:t>, Revolut și </a:t>
            </a:r>
            <a:r>
              <a:rPr lang="ro-RO" sz="1200" dirty="0" err="1"/>
              <a:t>Blitter</a:t>
            </a:r>
            <a:r>
              <a:rPr lang="ro-RO" sz="1200" dirty="0"/>
              <a:t>, dar nici una dintre ele nu le înglobează pe toate.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3326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Proiectul are următoarele 4 componente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Mobile Bill Splitter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MBS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Google 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Google Pay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25450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Aici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</a:t>
            </a:r>
            <a:r>
              <a:rPr lang="en-US" dirty="0" err="1"/>
              <a:t>dispunerea</a:t>
            </a:r>
            <a:r>
              <a:rPr lang="en-US" dirty="0"/>
              <a:t> </a:t>
            </a:r>
            <a:r>
              <a:rPr lang="en-US" dirty="0" err="1"/>
              <a:t>componentelor</a:t>
            </a:r>
            <a:r>
              <a:rPr lang="en-US" dirty="0"/>
              <a:t> </a:t>
            </a:r>
            <a:r>
              <a:rPr lang="ro-RO" dirty="0"/>
              <a:t>în proiect și cum comunică între ele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În mijloc se află aplicația mobilă care după </a:t>
            </a:r>
            <a:r>
              <a:rPr lang="en-US" dirty="0" err="1"/>
              <a:t>realizarea</a:t>
            </a:r>
            <a:r>
              <a:rPr lang="ro-RO" dirty="0"/>
              <a:t> pozei cu bonul, o trimite la Google Vision pentru obținerea textului din 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Se obțin perechile de nume și prețuri de produse și sunt trimise la serverul aplicației (cel cu roșu) de la care se primește ID-ul de conectare la factură.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După ce utilizatorii dau </a:t>
            </a:r>
            <a:r>
              <a:rPr lang="ro-RO" dirty="0" err="1"/>
              <a:t>join</a:t>
            </a:r>
            <a:r>
              <a:rPr lang="ro-RO" dirty="0"/>
              <a:t> și termină selecția de produse, va fi trimis un </a:t>
            </a:r>
            <a:r>
              <a:rPr lang="ro-RO" dirty="0" err="1"/>
              <a:t>request</a:t>
            </a:r>
            <a:r>
              <a:rPr lang="ro-RO" dirty="0"/>
              <a:t> de plată a produselor </a:t>
            </a:r>
            <a:r>
              <a:rPr lang="en-US" dirty="0" err="1"/>
              <a:t>prin</a:t>
            </a:r>
            <a:r>
              <a:rPr lang="ro-RO" dirty="0"/>
              <a:t> Google </a:t>
            </a:r>
            <a:r>
              <a:rPr lang="ro-RO" dirty="0" err="1"/>
              <a:t>Pay</a:t>
            </a:r>
            <a:r>
              <a:rPr lang="ro-R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77B1-706E-6944-BD13-9A49B05C937A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6412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FEB6-2B40-8D4B-9B6D-28337E1DF4F7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C63C8-FCF5-E048-B40B-D8EEF665BBA9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6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8404-C458-B949-BCFA-B0605A0E8E2D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8932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8E22E-5943-014D-9A59-4952A79C12EB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0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E84D-1C08-A64A-B328-842CB76402D1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3901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E6352-7427-034F-9388-72C8D61ABE56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54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4B760-95AD-6141-AAC3-3D4C2649B518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7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A20FA-9E61-4049-9591-80B01D9A0EB6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0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3C84D-B0A0-764A-A08F-09316CB2AE3B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D91F7-5493-9441-894A-3E0BBBEFA335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02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E5CB5-1BF3-4542-967A-1A428BFBD6FD}" type="datetime1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5CBC-2C90-E040-9253-64B232D57136}" type="datetime1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349B8-CA8B-3341-9E0B-301B48AA7FBF}" type="datetime1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CDA2A-0F3B-D44E-85D6-24B851F47370}" type="datetime1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1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A73D-E058-934F-A605-E33E28F7282F}" type="datetime1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4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F524F-1A8B-C34B-AFE0-1AACCBD85A9C}" type="datetime1">
              <a:rPr lang="en-US" smtClean="0"/>
              <a:t>7/1/2019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6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1376A-3438-FE46-8B01-0E146751DE18}" type="datetime1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BCF458-AFE6-754E-9B16-FD8D831A1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9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19.png"/><Relationship Id="rId21" Type="http://schemas.openxmlformats.org/officeDocument/2006/relationships/image" Target="../media/image38.png"/><Relationship Id="rId34" Type="http://schemas.openxmlformats.org/officeDocument/2006/relationships/image" Target="../media/image5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png"/><Relationship Id="rId8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5557-08FF-2246-B0D0-F4548A137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Bill Splitter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8B0B5-A8A5-4440-8DEC-7F86F0FD3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Propus de Coșulianu Cristi-Mihail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AF7F0-A325-E348-A655-71F3E032A9DF}"/>
              </a:ext>
            </a:extLst>
          </p:cNvPr>
          <p:cNvSpPr txBox="1"/>
          <p:nvPr/>
        </p:nvSpPr>
        <p:spPr>
          <a:xfrm>
            <a:off x="82296" y="6424699"/>
            <a:ext cx="415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Coordonator Lect. Dr. Răzvan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Benchea</a:t>
            </a:r>
            <a:endParaRPr lang="ro-R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2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"/>
    </mc:Choice>
    <mc:Fallback>
      <p:transition spd="slow" advTm="185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777D-507A-4787-B6D1-84F74A5D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Arhitectura aplicației </a:t>
            </a:r>
            <a:r>
              <a:rPr lang="ro-RO" sz="2400" dirty="0"/>
              <a:t>– diagramă master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5DCEF9-30D4-49B6-8C47-689C57501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7593" y="2136747"/>
            <a:ext cx="7296150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71759-31EC-433A-83DD-70E77D58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9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F885-40CF-4CBE-8357-1119AFB6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Extragerea datelor</a:t>
            </a:r>
            <a:r>
              <a:rPr lang="ro-RO" sz="2400" dirty="0"/>
              <a:t> 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7134-D978-4036-BAE4-80D09F25E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9479"/>
            <a:ext cx="8596668" cy="456188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Aceasta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complex</a:t>
            </a:r>
            <a:r>
              <a:rPr lang="ro-RO" dirty="0"/>
              <a:t>ă parte a aplicație. După studierea cercetărilor de la mai multe universități am ajuns la următorii pași de rezolvare a problemei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Extragerea</a:t>
            </a:r>
            <a:r>
              <a:rPr lang="en-US" dirty="0"/>
              <a:t> </a:t>
            </a:r>
            <a:r>
              <a:rPr lang="en-US" dirty="0" err="1"/>
              <a:t>listei</a:t>
            </a:r>
            <a:r>
              <a:rPr lang="en-US" dirty="0"/>
              <a:t> de </a:t>
            </a:r>
            <a:r>
              <a:rPr lang="en-US" dirty="0" err="1"/>
              <a:t>produse</a:t>
            </a:r>
            <a:r>
              <a:rPr lang="en-US" dirty="0"/>
              <a:t> </a:t>
            </a:r>
            <a:r>
              <a:rPr lang="ro-RO" dirty="0"/>
              <a:t>și prețuri din imaginea bonului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Obținerea imaginilor cu liniile de text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Obținerea imaginilor cu caractere individuale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Recunoașterea caracterelor folosind o rețea neuronală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Clasificarea textelor și asocierea de perechi nume preț</a:t>
            </a:r>
          </a:p>
          <a:p>
            <a:pPr algn="just">
              <a:lnSpc>
                <a:spcPct val="150000"/>
              </a:lnSpc>
            </a:pP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FC9CC-D28E-47D6-9C7C-5B098F55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BA80C-AD09-45D0-8294-752C90BF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Extragerea</a:t>
            </a:r>
            <a:r>
              <a:rPr lang="en-US" dirty="0"/>
              <a:t> </a:t>
            </a:r>
            <a:r>
              <a:rPr lang="en-US" dirty="0" err="1"/>
              <a:t>listei</a:t>
            </a:r>
            <a:r>
              <a:rPr lang="en-US" dirty="0"/>
              <a:t> de </a:t>
            </a:r>
            <a:r>
              <a:rPr lang="en-US" dirty="0" err="1"/>
              <a:t>produse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1F3ACF-F21A-4846-B7F5-E435AD60D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9336" y="1930400"/>
            <a:ext cx="2022318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48718-BFAF-41B2-9122-90D12CF0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47218F-2862-4283-BEE0-D8DF0E48FC43}"/>
              </a:ext>
            </a:extLst>
          </p:cNvPr>
          <p:cNvSpPr txBox="1">
            <a:spLocks/>
          </p:cNvSpPr>
          <p:nvPr/>
        </p:nvSpPr>
        <p:spPr>
          <a:xfrm>
            <a:off x="3804483" y="2663904"/>
            <a:ext cx="4583034" cy="2414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Wingdings 3" charset="2"/>
              <a:buNone/>
            </a:pPr>
            <a:r>
              <a:rPr lang="ro-RO" dirty="0"/>
              <a:t>	În cadrul aplicației, după realizarea pozei cu bonul, am oferit posibilitatea de decupare pe care utilizatorul o va folosi să decupeze porțiunea din imagine cu lista de produse.</a:t>
            </a:r>
          </a:p>
        </p:txBody>
      </p:sp>
    </p:spTree>
    <p:extLst>
      <p:ext uri="{BB962C8B-B14F-4D97-AF65-F5344CB8AC3E}">
        <p14:creationId xmlns:p14="http://schemas.microsoft.com/office/powerpoint/2010/main" val="319402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ED0A-8B29-4743-91A8-5B97EF5D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Obținerea imaginilor cu liniile de text</a:t>
            </a: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25897-DE57-406E-8815-DB857E349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88791"/>
            <a:ext cx="8596668" cy="9777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dirty="0"/>
              <a:t> </a:t>
            </a:r>
            <a:r>
              <a:rPr lang="en-US" dirty="0"/>
              <a:t>	</a:t>
            </a:r>
            <a:r>
              <a:rPr lang="ro-RO" dirty="0"/>
              <a:t>Folosind </a:t>
            </a:r>
            <a:r>
              <a:rPr lang="ro-RO" dirty="0" err="1"/>
              <a:t>Ocropus</a:t>
            </a:r>
            <a:r>
              <a:rPr lang="ro-RO" dirty="0"/>
              <a:t> (unealtă OCR) din imaginea bonului am putut obține </a:t>
            </a:r>
            <a:r>
              <a:rPr lang="en-US" dirty="0" err="1"/>
              <a:t>urm</a:t>
            </a:r>
            <a:r>
              <a:rPr lang="ro-RO" dirty="0" err="1"/>
              <a:t>ătoarele</a:t>
            </a:r>
            <a:r>
              <a:rPr lang="ro-RO" dirty="0"/>
              <a:t> linii de text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1B71E-22B1-4B28-9036-0CF779CC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1C9CB-1A1E-4A4F-B445-BA38F50F8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0" y="3562419"/>
            <a:ext cx="3791222" cy="1954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616E8-8981-448E-98B0-14230CDD7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02" y="4367694"/>
            <a:ext cx="2034426" cy="286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95467F-E32E-4BD0-AF54-859313829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634" y="4770740"/>
            <a:ext cx="2076151" cy="29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779793-D96D-4D90-91CF-11DE1D9EE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80" y="5153683"/>
            <a:ext cx="2394578" cy="29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69AFBD-C5C9-4935-B77E-50DB9491F6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781" y="5561350"/>
            <a:ext cx="1335748" cy="272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80DA73-B660-42AB-956D-6F86F1239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1536" y="3171462"/>
            <a:ext cx="800201" cy="29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32933A-06D4-48BC-AF4E-397CF4978E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0" y="3594480"/>
            <a:ext cx="636738" cy="281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01AC04-A244-43F7-AEFC-7B8DAD9D28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1537" y="3978088"/>
            <a:ext cx="800202" cy="28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F76652-A5FA-47DD-95E5-0650887DD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1537" y="4367693"/>
            <a:ext cx="800201" cy="28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1F23C2-EA6A-4C62-B328-F547723686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3271" y="4760688"/>
            <a:ext cx="648468" cy="28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4AA850-E2AE-4537-A95F-3B39110896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5000" y="5153683"/>
            <a:ext cx="636739" cy="286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BD54BF-B2D8-4D4D-9EBA-D95FADB9B0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0" y="5545169"/>
            <a:ext cx="636739" cy="28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644347-4906-4825-BCEE-051D0174F1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0635" y="3169465"/>
            <a:ext cx="2112969" cy="29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6105A1-D7D4-4C4C-89A6-F973C95F1E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0634" y="3594480"/>
            <a:ext cx="2112969" cy="278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9B29AF3-D113-4B9E-A382-FCD26E4ED2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81780" y="4002147"/>
            <a:ext cx="1520990" cy="273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A69D46DD-7280-4A2B-8A29-E18CC53AEE7F}"/>
              </a:ext>
            </a:extLst>
          </p:cNvPr>
          <p:cNvSpPr/>
          <p:nvPr/>
        </p:nvSpPr>
        <p:spPr>
          <a:xfrm>
            <a:off x="4716780" y="3246120"/>
            <a:ext cx="993245" cy="258725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35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B5D6-EBA9-4E50-B4D8-969E81A9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Obținerea imaginilor cu caractere individuale</a:t>
            </a:r>
            <a:br>
              <a:rPr lang="ro-RO" dirty="0"/>
            </a:b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872EC-D0A9-4BD8-AC62-2560E36C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DE533-1A31-42D0-995A-3AA452A4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46" y="3560267"/>
            <a:ext cx="3530908" cy="494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C2466-AB60-4887-8C0E-EA9A964B3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40" y="5097190"/>
            <a:ext cx="3530908" cy="46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D7DF06-B557-4EA3-80E8-485668D4C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93609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	Din </a:t>
            </a:r>
            <a:r>
              <a:rPr lang="en-US" dirty="0" err="1"/>
              <a:t>imaginile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ro-RO" dirty="0"/>
              <a:t>ținute anterior, folosind un script </a:t>
            </a:r>
            <a:r>
              <a:rPr lang="ro-RO" dirty="0" err="1"/>
              <a:t>python</a:t>
            </a:r>
            <a:r>
              <a:rPr lang="ro-RO" dirty="0"/>
              <a:t> am extras următoarele imagini cu caractere individuale</a:t>
            </a:r>
            <a:r>
              <a:rPr lang="en-US" dirty="0"/>
              <a:t>:</a:t>
            </a:r>
            <a:endParaRPr lang="ro-RO" dirty="0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F43F63D-F957-4AF9-AC62-D7CD5CE022AA}"/>
              </a:ext>
            </a:extLst>
          </p:cNvPr>
          <p:cNvSpPr/>
          <p:nvPr/>
        </p:nvSpPr>
        <p:spPr>
          <a:xfrm>
            <a:off x="4239057" y="3312069"/>
            <a:ext cx="993245" cy="258725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1B6A81-5219-42BB-A416-A0172771B134}"/>
              </a:ext>
            </a:extLst>
          </p:cNvPr>
          <p:cNvGrpSpPr/>
          <p:nvPr/>
        </p:nvGrpSpPr>
        <p:grpSpPr>
          <a:xfrm>
            <a:off x="5385325" y="3537867"/>
            <a:ext cx="5421378" cy="539227"/>
            <a:chOff x="4454142" y="3309746"/>
            <a:chExt cx="3047510" cy="35249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4A40CC3-CA1D-4E6D-A05D-9533B4571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4142" y="3312069"/>
              <a:ext cx="138323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AF866AE-77AB-480B-BCEF-243DDAE71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665745" y="3312069"/>
              <a:ext cx="124490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5818CE9-F554-4EB9-8997-5232D553B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871433" y="3312068"/>
              <a:ext cx="69161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ECED10A-6B86-4AF7-91EB-BEA92AE78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013874" y="3312067"/>
              <a:ext cx="110658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C0BAB6D-F19E-4553-B275-534429D2E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196478" y="3317950"/>
              <a:ext cx="134864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03EBE9E-4E8C-4648-BFCA-D3ABBCC55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5406284" y="3319889"/>
              <a:ext cx="138323" cy="3339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C95C0EC-8019-486C-B307-4CA695C0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617887" y="3311539"/>
              <a:ext cx="138322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ADB28A6-1989-47BA-AADA-A13D4E5F7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5831318" y="3311538"/>
              <a:ext cx="134864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BBB6428-E3B1-40F9-A8F4-C54CB3E0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6035535" y="3319889"/>
              <a:ext cx="107200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F51F82C-8255-4153-9672-CEC22EFBF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6212088" y="3311537"/>
              <a:ext cx="110658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FD921C5-91F8-49D7-A3DE-C7E01CF9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6386449" y="3309748"/>
              <a:ext cx="138322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705296A-B251-46C4-8E9B-B05C797C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6579375" y="3319889"/>
              <a:ext cx="181203" cy="3322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BDC2606-BA0D-47BD-9B45-889E5CB6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/>
            <a:stretch/>
          </p:blipFill>
          <p:spPr>
            <a:xfrm>
              <a:off x="6802526" y="3309746"/>
              <a:ext cx="134864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D99868E-EEE8-478A-9D98-FDF8B3B20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/>
            <a:stretch/>
          </p:blipFill>
          <p:spPr>
            <a:xfrm>
              <a:off x="7009103" y="3311537"/>
              <a:ext cx="69161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E1CBA6E-71A6-4A76-BB88-86E1A511C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rcRect/>
            <a:stretch/>
          </p:blipFill>
          <p:spPr>
            <a:xfrm>
              <a:off x="7156916" y="3309748"/>
              <a:ext cx="134864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FEA295E-4880-4090-96A0-FD56C0749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/>
            <a:stretch/>
          </p:blipFill>
          <p:spPr>
            <a:xfrm>
              <a:off x="7370246" y="3309747"/>
              <a:ext cx="131406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604B131-09C2-49FC-AD33-B8D3D1B2DBAB}"/>
              </a:ext>
            </a:extLst>
          </p:cNvPr>
          <p:cNvGrpSpPr/>
          <p:nvPr/>
        </p:nvGrpSpPr>
        <p:grpSpPr>
          <a:xfrm>
            <a:off x="5385325" y="5060296"/>
            <a:ext cx="5406830" cy="535314"/>
            <a:chOff x="4454142" y="3309746"/>
            <a:chExt cx="3039332" cy="349934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AB52B60-EF6C-4C25-88D5-79CB635E6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/>
            <a:stretch/>
          </p:blipFill>
          <p:spPr>
            <a:xfrm>
              <a:off x="4454142" y="3312580"/>
              <a:ext cx="138323" cy="3413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F453FB3D-AF5D-4702-B75C-A234EA8EB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/>
            <a:stretch/>
          </p:blipFill>
          <p:spPr>
            <a:xfrm>
              <a:off x="4665745" y="3321770"/>
              <a:ext cx="124490" cy="3229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ED58FCA7-234B-47EC-A7D0-EF7514098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4838370" y="3312154"/>
              <a:ext cx="134401" cy="3399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2C004E6-AD48-4C0E-9A23-C9D1BBF60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/>
            <a:stretch/>
          </p:blipFill>
          <p:spPr>
            <a:xfrm>
              <a:off x="5013874" y="3323306"/>
              <a:ext cx="110658" cy="3198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7FAB7C6-DA7A-4EEC-B13D-75F889305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/>
            <a:stretch/>
          </p:blipFill>
          <p:spPr>
            <a:xfrm>
              <a:off x="5196478" y="3318568"/>
              <a:ext cx="134864" cy="341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2F432D78-DDD5-4028-A5B6-AF1C7221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/>
          </p:blipFill>
          <p:spPr>
            <a:xfrm>
              <a:off x="5411070" y="3319889"/>
              <a:ext cx="128750" cy="3339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DA1D17FC-B740-4E63-9B7E-457F7D346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rcRect/>
            <a:stretch/>
          </p:blipFill>
          <p:spPr>
            <a:xfrm>
              <a:off x="5626139" y="3311539"/>
              <a:ext cx="121818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C7036829-7574-4AB1-BAC6-DBEEB43CA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/>
            <a:stretch/>
          </p:blipFill>
          <p:spPr>
            <a:xfrm>
              <a:off x="5831318" y="3312156"/>
              <a:ext cx="134864" cy="3411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662359E5-0FA9-4736-9D17-68CA0AD96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/>
            <a:stretch/>
          </p:blipFill>
          <p:spPr>
            <a:xfrm>
              <a:off x="6024152" y="3326700"/>
              <a:ext cx="118583" cy="2999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9B9F5CF-FE94-4CD7-8477-79D9B69EB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/>
            <a:stretch/>
          </p:blipFill>
          <p:spPr>
            <a:xfrm>
              <a:off x="6212088" y="3312579"/>
              <a:ext cx="110658" cy="347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5828AFE9-7D88-41F1-B05B-1760AFCC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rcRect/>
            <a:stretch/>
          </p:blipFill>
          <p:spPr>
            <a:xfrm>
              <a:off x="6389625" y="3309748"/>
              <a:ext cx="131969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275E78E-2365-4C37-8D4C-DF614908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rcRect/>
            <a:stretch/>
          </p:blipFill>
          <p:spPr>
            <a:xfrm>
              <a:off x="6630573" y="3319889"/>
              <a:ext cx="78805" cy="3322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1DDAB105-1734-472E-B417-666831319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/>
            <a:stretch/>
          </p:blipFill>
          <p:spPr>
            <a:xfrm>
              <a:off x="6853039" y="3309746"/>
              <a:ext cx="33838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7730931-F2AC-470F-A010-E58EE963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rcRect/>
            <a:stretch/>
          </p:blipFill>
          <p:spPr>
            <a:xfrm>
              <a:off x="7009103" y="3316112"/>
              <a:ext cx="69161" cy="3331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8E1C879C-89ED-43AF-853D-B05B2ED7F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rcRect/>
            <a:stretch/>
          </p:blipFill>
          <p:spPr>
            <a:xfrm>
              <a:off x="7160056" y="3309748"/>
              <a:ext cx="128585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1D1095E-F638-4105-9441-9848DCC87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rcRect/>
            <a:stretch/>
          </p:blipFill>
          <p:spPr>
            <a:xfrm>
              <a:off x="7378424" y="3309747"/>
              <a:ext cx="115050" cy="3423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7049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F8DE-0788-4DFF-A95F-8FA8B2A3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Recunoașterea caracterelor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320CA-115E-4136-857B-78C3F28E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1964"/>
            <a:ext cx="8596668" cy="96361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aceast</a:t>
            </a:r>
            <a:r>
              <a:rPr lang="ro-RO" dirty="0"/>
              <a:t>ă parte am realizat o rețea neuronală care să clasifice caracterele. Ea are următoarea structură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A1C07-40A5-42AE-BB9D-B6A04130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15</a:t>
            </a:fld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9817F3-96D7-4B2F-AA99-587FED1A597E}"/>
              </a:ext>
            </a:extLst>
          </p:cNvPr>
          <p:cNvSpPr/>
          <p:nvPr/>
        </p:nvSpPr>
        <p:spPr>
          <a:xfrm>
            <a:off x="1570997" y="2805544"/>
            <a:ext cx="681568" cy="327781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ED14D0C-CAF5-485C-80E3-5BF103333172}"/>
              </a:ext>
            </a:extLst>
          </p:cNvPr>
          <p:cNvSpPr/>
          <p:nvPr/>
        </p:nvSpPr>
        <p:spPr>
          <a:xfrm>
            <a:off x="1390350" y="6137401"/>
            <a:ext cx="1042861" cy="4260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784 input layer</a:t>
            </a:r>
            <a:endParaRPr lang="ro-RO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1C9BFB-C2D1-4679-A9BD-1E3B48EF33B8}"/>
              </a:ext>
            </a:extLst>
          </p:cNvPr>
          <p:cNvSpPr/>
          <p:nvPr/>
        </p:nvSpPr>
        <p:spPr>
          <a:xfrm>
            <a:off x="2863134" y="3224646"/>
            <a:ext cx="3514331" cy="245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D3716F-C799-4C1E-94E0-3FDB468A3EE5}"/>
              </a:ext>
            </a:extLst>
          </p:cNvPr>
          <p:cNvSpPr/>
          <p:nvPr/>
        </p:nvSpPr>
        <p:spPr>
          <a:xfrm>
            <a:off x="3711652" y="5823075"/>
            <a:ext cx="1843987" cy="41211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 x 256 hidden layer</a:t>
            </a:r>
            <a:endParaRPr lang="ro-RO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5DC8A0-69EF-42CB-895E-541D4EC53EFD}"/>
              </a:ext>
            </a:extLst>
          </p:cNvPr>
          <p:cNvSpPr/>
          <p:nvPr/>
        </p:nvSpPr>
        <p:spPr>
          <a:xfrm>
            <a:off x="6931239" y="3671687"/>
            <a:ext cx="745464" cy="15949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D571BD-9CC7-43B5-9B45-29CB132A136D}"/>
              </a:ext>
            </a:extLst>
          </p:cNvPr>
          <p:cNvSpPr/>
          <p:nvPr/>
        </p:nvSpPr>
        <p:spPr>
          <a:xfrm>
            <a:off x="6810545" y="5424928"/>
            <a:ext cx="990512" cy="41211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70 output layer</a:t>
            </a:r>
            <a:endParaRPr lang="ro-RO" sz="1200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7C378935-B6DC-45C1-B712-C5F2D4DF1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3170847" y="815975"/>
            <a:ext cx="14143647" cy="74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4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  <p:bldP spid="12" grpId="0" animBg="1"/>
      <p:bldP spid="13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DB60-8FCF-43E8-9047-4C46E14E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Recunoașterea caracterelor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F492-C2CC-4D63-8B2F-AF1A5476E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23361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antrenament</a:t>
            </a:r>
            <a:r>
              <a:rPr lang="ro-RO" dirty="0"/>
              <a:t> am căutat o bază de date de caractere printate, dar în lipsa uneia, am generat</a:t>
            </a:r>
            <a:r>
              <a:rPr lang="en-US" dirty="0"/>
              <a:t> una</a:t>
            </a:r>
            <a:r>
              <a:rPr lang="ro-RO" dirty="0"/>
              <a:t> folosind un script </a:t>
            </a:r>
            <a:r>
              <a:rPr lang="ro-RO" dirty="0" err="1"/>
              <a:t>python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Am </a:t>
            </a:r>
            <a:r>
              <a:rPr lang="en-US" dirty="0" err="1"/>
              <a:t>generat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28x28 </a:t>
            </a:r>
            <a:r>
              <a:rPr lang="en-US" dirty="0" err="1"/>
              <a:t>pixeli</a:t>
            </a:r>
            <a:r>
              <a:rPr lang="en-US" dirty="0"/>
              <a:t> con</a:t>
            </a:r>
            <a:r>
              <a:rPr lang="ro-RO" dirty="0"/>
              <a:t>ținând caracterele de clasificat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Pentru fiecare din cele 70 de caractere s-au generat 100 de imagini.</a:t>
            </a:r>
          </a:p>
          <a:p>
            <a:pPr algn="just">
              <a:lnSpc>
                <a:spcPct val="150000"/>
              </a:lnSpc>
            </a:pP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E1402-C12C-4563-82F9-F421FC63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6ABD0-C1DD-4B57-93AC-81CCF23B2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4" y="4817730"/>
            <a:ext cx="694069" cy="694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1102B7-E786-4358-9FEA-6BB264310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175" y="4817731"/>
            <a:ext cx="694068" cy="694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5E88F4-ADED-4DEC-A2F3-1ADEF99AE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375" y="4817730"/>
            <a:ext cx="694068" cy="694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011685-AB87-4BCB-ABD2-D8871FD4C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75" y="4817730"/>
            <a:ext cx="694068" cy="694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811EEF-42B4-4F48-84ED-64CCF7EC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775" y="4817730"/>
            <a:ext cx="694068" cy="694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E6F584-EC60-400F-84E2-38D67E519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75" y="4832351"/>
            <a:ext cx="686758" cy="68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34A117-627C-4567-8678-6C481B955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1559" y="4817730"/>
            <a:ext cx="694067" cy="69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33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6C81-99C6-410C-AF46-6DEA82B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Recunoașterea caracterelor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67ADB-5D4C-4726-83B7-B4D187A2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D5CF5-D233-450A-A9B9-C7798AB63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534" y="3915569"/>
            <a:ext cx="3867943" cy="54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66385C-0273-4F16-A458-F55F31FE7807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2233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Wingdings 3" charset="2"/>
              <a:buNone/>
            </a:pPr>
            <a:r>
              <a:rPr lang="en-US" dirty="0"/>
              <a:t>	</a:t>
            </a:r>
            <a:r>
              <a:rPr lang="ro-RO" dirty="0"/>
              <a:t>În urma obținerii caracterelor individuale și asamblarea rezultatelor clasificării, textul obținut are forma următoare</a:t>
            </a:r>
            <a:r>
              <a:rPr lang="en-US" dirty="0"/>
              <a:t>:</a:t>
            </a:r>
            <a:endParaRPr lang="ro-RO" dirty="0"/>
          </a:p>
          <a:p>
            <a:pPr algn="just">
              <a:lnSpc>
                <a:spcPct val="150000"/>
              </a:lnSpc>
            </a:pPr>
            <a:endParaRPr lang="ro-RO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693B196-F038-4C63-8DE5-24DB104681FA}"/>
              </a:ext>
            </a:extLst>
          </p:cNvPr>
          <p:cNvSpPr/>
          <p:nvPr/>
        </p:nvSpPr>
        <p:spPr>
          <a:xfrm>
            <a:off x="4564324" y="3530219"/>
            <a:ext cx="993245" cy="13123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246D9-38D2-4F6A-B390-A7CF417C6314}"/>
              </a:ext>
            </a:extLst>
          </p:cNvPr>
          <p:cNvSpPr txBox="1"/>
          <p:nvPr/>
        </p:nvSpPr>
        <p:spPr>
          <a:xfrm>
            <a:off x="5881417" y="3843924"/>
            <a:ext cx="364074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err="1"/>
              <a:t>Sfsambersg</a:t>
            </a:r>
            <a:r>
              <a:rPr lang="en-US" sz="3600" dirty="0"/>
              <a:t> B1</a:t>
            </a:r>
            <a:r>
              <a:rPr lang="ro-RO" sz="3600" dirty="0"/>
              <a:t>o</a:t>
            </a:r>
            <a:r>
              <a:rPr lang="en-US" sz="3600" dirty="0"/>
              <a:t>e</a:t>
            </a:r>
            <a:endParaRPr lang="ro-RO" sz="3600" dirty="0"/>
          </a:p>
        </p:txBody>
      </p:sp>
    </p:spTree>
    <p:extLst>
      <p:ext uri="{BB962C8B-B14F-4D97-AF65-F5344CB8AC3E}">
        <p14:creationId xmlns:p14="http://schemas.microsoft.com/office/powerpoint/2010/main" val="365962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9689-F708-4587-B733-B45F0A45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Recunoașterea caracterelor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44B1-6517-45C7-8B65-A6E19C122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3208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dirty="0"/>
              <a:t>	În urma comparării </a:t>
            </a:r>
            <a:r>
              <a:rPr lang="ro-RO" dirty="0" err="1"/>
              <a:t>rezultatel</a:t>
            </a:r>
            <a:r>
              <a:rPr lang="en-US" dirty="0"/>
              <a:t>or</a:t>
            </a:r>
            <a:r>
              <a:rPr lang="ro-RO" dirty="0"/>
              <a:t> obținute </a:t>
            </a:r>
            <a:r>
              <a:rPr lang="en-US" dirty="0"/>
              <a:t>de</a:t>
            </a:r>
            <a:r>
              <a:rPr lang="ro-RO" dirty="0"/>
              <a:t> sistemului creat de mine cu cele obținute folosind Google Vision, am hotărât să merg mai departe cu Google Vision în scopul de a livra cele mai bune rezultate.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7D4B2-3CCB-46EB-AA9F-93526EC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742FF-DB3D-410B-90EC-783056506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030230"/>
            <a:ext cx="3748088" cy="1932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29A7A-D9AA-4A43-8FE9-53364B83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66079" y="3777686"/>
            <a:ext cx="2000759" cy="26288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117012B7-7B9C-4F77-80B2-7E2E796829D7}"/>
              </a:ext>
            </a:extLst>
          </p:cNvPr>
          <p:cNvSpPr/>
          <p:nvPr/>
        </p:nvSpPr>
        <p:spPr>
          <a:xfrm>
            <a:off x="4913320" y="3711580"/>
            <a:ext cx="993245" cy="258725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0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6B8C9-19D0-4073-9A85-37A0F8A0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Clasificarea textelor și asocierea 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A0B0E-BF8F-4825-ABB8-C4B6881A4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81256"/>
            <a:ext cx="8596668" cy="227806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ro-RO" dirty="0"/>
              <a:t> Clasificarea textelor a fost realizată folosind procentajul de cifre din totalul de caractere al textelor.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Asocierea a fost realizată sortând textele după poziționarea lor în pagină și împerecherea a fost făcută, în ordine, fiecare nume primind câte un preț.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21380-0E7B-4B0A-8BB9-52A8E5D1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4CDDD-21CC-4F87-B187-AEA6ED0E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83279" y="4371865"/>
            <a:ext cx="2457813" cy="2169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12A088-FF5D-45DC-AB64-682E7BE1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617" y="4371865"/>
            <a:ext cx="2295792" cy="216909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5E61CAF5-419F-4D3D-9B5E-CF2E0C783444}"/>
              </a:ext>
            </a:extLst>
          </p:cNvPr>
          <p:cNvSpPr/>
          <p:nvPr/>
        </p:nvSpPr>
        <p:spPr>
          <a:xfrm>
            <a:off x="4118306" y="4371865"/>
            <a:ext cx="809097" cy="216909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5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4F4B-972F-EB46-A218-C2AA3A93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Cuprins: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E03D6-2CDB-CB47-92A9-6BA1B1649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60578"/>
            <a:ext cx="8981016" cy="352583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o-RO" dirty="0"/>
              <a:t>Prezentarea problemei</a:t>
            </a:r>
          </a:p>
          <a:p>
            <a:pPr>
              <a:lnSpc>
                <a:spcPct val="150000"/>
              </a:lnSpc>
            </a:pPr>
            <a:r>
              <a:rPr lang="ro-RO" dirty="0"/>
              <a:t>Soluția propusă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o-RO" dirty="0"/>
              <a:t>Arhitectura</a:t>
            </a:r>
            <a:r>
              <a:rPr lang="en-US" dirty="0"/>
              <a:t> </a:t>
            </a:r>
            <a:r>
              <a:rPr lang="ro-RO" dirty="0"/>
              <a:t>proiectului</a:t>
            </a:r>
          </a:p>
          <a:p>
            <a:pPr>
              <a:lnSpc>
                <a:spcPct val="150000"/>
              </a:lnSpc>
            </a:pPr>
            <a:r>
              <a:rPr lang="ro-RO" dirty="0"/>
              <a:t>Extragerea datelor</a:t>
            </a:r>
          </a:p>
          <a:p>
            <a:pPr>
              <a:lnSpc>
                <a:spcPct val="150000"/>
              </a:lnSpc>
            </a:pPr>
            <a:r>
              <a:rPr lang="ro-RO" dirty="0"/>
              <a:t>Concluzii</a:t>
            </a:r>
          </a:p>
          <a:p>
            <a:pPr>
              <a:lnSpc>
                <a:spcPct val="150000"/>
              </a:lnSpc>
            </a:pPr>
            <a:r>
              <a:rPr lang="ro-RO" dirty="0"/>
              <a:t>Viitoare îmbunătățiri</a:t>
            </a:r>
          </a:p>
          <a:p>
            <a:pPr>
              <a:lnSpc>
                <a:spcPct val="150000"/>
              </a:lnSpc>
            </a:pPr>
            <a:r>
              <a:rPr lang="ro-RO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E482-97E5-944C-9AC8-B71C45B1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32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4A6FF65-4DAF-4C4D-9C5E-06D2C7CCFCE6}"/>
              </a:ext>
            </a:extLst>
          </p:cNvPr>
          <p:cNvSpPr txBox="1"/>
          <p:nvPr/>
        </p:nvSpPr>
        <p:spPr>
          <a:xfrm>
            <a:off x="2396883" y="4694681"/>
            <a:ext cx="1162880" cy="276999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1200" dirty="0"/>
              <a:t>Imagine</a:t>
            </a:r>
            <a:r>
              <a:rPr lang="en-US" sz="1200" dirty="0"/>
              <a:t> bon</a:t>
            </a:r>
            <a:endParaRPr lang="ro-RO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5EAD8-EDDE-401E-86EA-DE657DDF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ro-RO" dirty="0"/>
              <a:t>Extragerea datelor </a:t>
            </a:r>
            <a:r>
              <a:rPr lang="ro-RO" sz="2400" dirty="0"/>
              <a:t>– </a:t>
            </a:r>
            <a:r>
              <a:rPr lang="ro-RO" sz="2400" dirty="0" err="1"/>
              <a:t>workflow</a:t>
            </a:r>
            <a:r>
              <a:rPr lang="ro-RO" sz="2400" dirty="0"/>
              <a:t> aplicație </a:t>
            </a:r>
            <a:r>
              <a:rPr lang="ro-RO" dirty="0"/>
              <a:t> </a:t>
            </a:r>
            <a:endParaRPr lang="ro-RO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33CBC-271E-4D36-BD43-0E1D6427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BABCF458-AFE6-754E-9B16-FD8D831A10C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9BD1D-0906-4251-8242-BE5D8053F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56" y="2096323"/>
            <a:ext cx="1347735" cy="2587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loud 11">
            <a:extLst>
              <a:ext uri="{FF2B5EF4-FFF2-40B4-BE49-F238E27FC236}">
                <a16:creationId xmlns:a16="http://schemas.microsoft.com/office/drawing/2014/main" id="{7DF2A499-FBF7-4750-BB5D-A4637EA0E087}"/>
              </a:ext>
            </a:extLst>
          </p:cNvPr>
          <p:cNvSpPr/>
          <p:nvPr/>
        </p:nvSpPr>
        <p:spPr>
          <a:xfrm>
            <a:off x="4586627" y="5487594"/>
            <a:ext cx="1866190" cy="1162713"/>
          </a:xfrm>
          <a:prstGeom prst="clou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Google </a:t>
            </a:r>
            <a:r>
              <a:rPr lang="ro-RO" dirty="0" err="1"/>
              <a:t>Cloud</a:t>
            </a:r>
            <a:endParaRPr lang="ro-RO" dirty="0"/>
          </a:p>
          <a:p>
            <a:pPr algn="ctr"/>
            <a:r>
              <a:rPr lang="ro-RO" dirty="0"/>
              <a:t>Vision API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4E3541-A03B-459D-BC91-C352A567CE46}"/>
              </a:ext>
            </a:extLst>
          </p:cNvPr>
          <p:cNvSpPr/>
          <p:nvPr/>
        </p:nvSpPr>
        <p:spPr>
          <a:xfrm rot="2759292">
            <a:off x="3764907" y="4944198"/>
            <a:ext cx="1429732" cy="6604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6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9315B7-4649-4232-AAC7-AFED9D21C9AB}"/>
              </a:ext>
            </a:extLst>
          </p:cNvPr>
          <p:cNvSpPr/>
          <p:nvPr/>
        </p:nvSpPr>
        <p:spPr>
          <a:xfrm rot="18840000">
            <a:off x="5828322" y="4944143"/>
            <a:ext cx="1429732" cy="6604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18BE4-C601-4777-9E15-A4873E42D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238" y="2109274"/>
            <a:ext cx="1375215" cy="263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A794FC-5566-44F1-9B01-4B4C36E24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741" y="4821940"/>
            <a:ext cx="622387" cy="6223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5588AE-F832-481C-BD72-E24F739DA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624" y="4960440"/>
            <a:ext cx="595128" cy="5951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8C8C89-4297-4518-B285-2B75CC6E4A18}"/>
              </a:ext>
            </a:extLst>
          </p:cNvPr>
          <p:cNvSpPr txBox="1"/>
          <p:nvPr/>
        </p:nvSpPr>
        <p:spPr>
          <a:xfrm>
            <a:off x="7277302" y="4773865"/>
            <a:ext cx="1979628" cy="461665"/>
          </a:xfrm>
          <a:prstGeom prst="rect">
            <a:avLst/>
          </a:prstGeom>
          <a:solidFill>
            <a:srgbClr val="E7E6E6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Afi</a:t>
            </a:r>
            <a:r>
              <a:rPr lang="ro-RO" sz="1200" dirty="0" err="1"/>
              <a:t>șarea</a:t>
            </a:r>
            <a:r>
              <a:rPr lang="ro-RO" sz="1200" dirty="0"/>
              <a:t> listei de produse pentru corectare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D25ED0A-31AE-491C-AD4B-31BCF338E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74" y="2096323"/>
            <a:ext cx="1347736" cy="258671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1DDFF99-2222-4939-89C5-5824AD82666E}"/>
              </a:ext>
            </a:extLst>
          </p:cNvPr>
          <p:cNvSpPr txBox="1"/>
          <p:nvPr/>
        </p:nvSpPr>
        <p:spPr>
          <a:xfrm>
            <a:off x="901820" y="4683034"/>
            <a:ext cx="1074644" cy="276999"/>
          </a:xfrm>
          <a:prstGeom prst="rect">
            <a:avLst/>
          </a:prstGeom>
          <a:solidFill>
            <a:srgbClr val="E7E6E6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Pagina</a:t>
            </a:r>
            <a:r>
              <a:rPr lang="en-US" sz="1200" dirty="0"/>
              <a:t> Home</a:t>
            </a:r>
            <a:endParaRPr lang="ro-RO" sz="12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9949CA5-85DF-42ED-8932-C12DB3126BC6}"/>
              </a:ext>
            </a:extLst>
          </p:cNvPr>
          <p:cNvSpPr/>
          <p:nvPr/>
        </p:nvSpPr>
        <p:spPr>
          <a:xfrm>
            <a:off x="8695684" y="609600"/>
            <a:ext cx="1954071" cy="8319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MBS Server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5C7C6BF-BBF0-4AF3-A221-661A2FC1D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0013" y="2079711"/>
            <a:ext cx="1401626" cy="2690141"/>
          </a:xfrm>
          <a:prstGeom prst="rect">
            <a:avLst/>
          </a:prstGeom>
        </p:spPr>
      </p:pic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203255D0-8D1F-4FAD-814F-7B027454E7A4}"/>
              </a:ext>
            </a:extLst>
          </p:cNvPr>
          <p:cNvCxnSpPr>
            <a:stCxn id="5" idx="0"/>
            <a:endCxn id="55" idx="1"/>
          </p:cNvCxnSpPr>
          <p:nvPr/>
        </p:nvCxnSpPr>
        <p:spPr>
          <a:xfrm rot="5400000" flipH="1" flipV="1">
            <a:off x="7952409" y="1365999"/>
            <a:ext cx="1083712" cy="402838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C17FB557-D89D-4DF1-9725-194E842800C1}"/>
              </a:ext>
            </a:extLst>
          </p:cNvPr>
          <p:cNvCxnSpPr>
            <a:stCxn id="55" idx="3"/>
            <a:endCxn id="60" idx="0"/>
          </p:cNvCxnSpPr>
          <p:nvPr/>
        </p:nvCxnSpPr>
        <p:spPr>
          <a:xfrm>
            <a:off x="10649755" y="1025562"/>
            <a:ext cx="371071" cy="105414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03BF608-9C81-4182-981B-16D08ADE13F4}"/>
              </a:ext>
            </a:extLst>
          </p:cNvPr>
          <p:cNvSpPr/>
          <p:nvPr/>
        </p:nvSpPr>
        <p:spPr>
          <a:xfrm>
            <a:off x="7957959" y="1494700"/>
            <a:ext cx="737725" cy="430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 dirty="0"/>
              <a:t>Postare factura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25A05EA-51BF-4DD9-B453-0BFA58207A1F}"/>
              </a:ext>
            </a:extLst>
          </p:cNvPr>
          <p:cNvSpPr/>
          <p:nvPr/>
        </p:nvSpPr>
        <p:spPr>
          <a:xfrm>
            <a:off x="10354479" y="1513345"/>
            <a:ext cx="1332695" cy="41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 dirty="0"/>
              <a:t>Afișarea </a:t>
            </a:r>
            <a:r>
              <a:rPr lang="ro-RO" sz="1050" dirty="0" err="1"/>
              <a:t>id-ului</a:t>
            </a:r>
            <a:r>
              <a:rPr lang="ro-RO" sz="1050" dirty="0"/>
              <a:t> pentru </a:t>
            </a:r>
            <a:r>
              <a:rPr lang="ro-RO" sz="1050" dirty="0" err="1"/>
              <a:t>join</a:t>
            </a:r>
            <a:endParaRPr lang="ro-RO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1D5DBBA-9F3C-4675-9639-56F8040CEB68}"/>
              </a:ext>
            </a:extLst>
          </p:cNvPr>
          <p:cNvSpPr txBox="1"/>
          <p:nvPr/>
        </p:nvSpPr>
        <p:spPr>
          <a:xfrm>
            <a:off x="10031012" y="4812678"/>
            <a:ext cx="1979628" cy="276999"/>
          </a:xfrm>
          <a:prstGeom prst="rect">
            <a:avLst/>
          </a:prstGeom>
          <a:solidFill>
            <a:srgbClr val="E7E6E6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1200" dirty="0"/>
              <a:t>Adaugă persoane</a:t>
            </a:r>
          </a:p>
        </p:txBody>
      </p:sp>
    </p:spTree>
    <p:extLst>
      <p:ext uri="{BB962C8B-B14F-4D97-AF65-F5344CB8AC3E}">
        <p14:creationId xmlns:p14="http://schemas.microsoft.com/office/powerpoint/2010/main" val="35768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16" grpId="0" animBg="1"/>
      <p:bldP spid="21" grpId="0" animBg="1"/>
      <p:bldP spid="55" grpId="0" animBg="1"/>
      <p:bldP spid="57" grpId="0" animBg="1"/>
      <p:bldP spid="58" grpId="0" animBg="1"/>
      <p:bldP spid="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7413-C1CE-4DC0-A3A9-428EAD20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790641" cy="1320800"/>
          </a:xfrm>
        </p:spPr>
        <p:txBody>
          <a:bodyPr>
            <a:normAutofit/>
          </a:bodyPr>
          <a:lstStyle/>
          <a:p>
            <a:r>
              <a:rPr lang="ro-RO" dirty="0"/>
              <a:t>Implicarea persoanelor</a:t>
            </a:r>
            <a:endParaRPr lang="ro-RO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772B7-620C-4202-9868-24477230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E36950-1A22-4EE0-A839-925EC27BA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12" y="1521911"/>
            <a:ext cx="1687116" cy="3290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7605B-9854-447D-BCA1-1F2B73EEF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142" y="1521911"/>
            <a:ext cx="1687117" cy="3290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D6A21D-5BD7-456B-BE33-D8EC98D23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632" y="1521911"/>
            <a:ext cx="1687116" cy="3290319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315256-D1C6-4F2C-87F1-52D768B07C5E}"/>
              </a:ext>
            </a:extLst>
          </p:cNvPr>
          <p:cNvSpPr/>
          <p:nvPr/>
        </p:nvSpPr>
        <p:spPr>
          <a:xfrm>
            <a:off x="4371334" y="5784029"/>
            <a:ext cx="1954071" cy="83192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/>
              <a:t>MBS Server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AE411A3-87F8-445B-8D3E-4D07AF40FB84}"/>
              </a:ext>
            </a:extLst>
          </p:cNvPr>
          <p:cNvCxnSpPr>
            <a:stCxn id="12" idx="2"/>
            <a:endCxn id="22" idx="1"/>
          </p:cNvCxnSpPr>
          <p:nvPr/>
        </p:nvCxnSpPr>
        <p:spPr>
          <a:xfrm rot="16200000" flipH="1">
            <a:off x="3391637" y="5220294"/>
            <a:ext cx="1387761" cy="57163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EB9BA95-4225-4510-A091-3AF4E395ADE1}"/>
              </a:ext>
            </a:extLst>
          </p:cNvPr>
          <p:cNvCxnSpPr>
            <a:stCxn id="22" idx="3"/>
            <a:endCxn id="14" idx="2"/>
          </p:cNvCxnSpPr>
          <p:nvPr/>
        </p:nvCxnSpPr>
        <p:spPr>
          <a:xfrm flipV="1">
            <a:off x="6325405" y="4812230"/>
            <a:ext cx="565785" cy="138776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7D941D-8059-44F4-809D-9D251D835932}"/>
              </a:ext>
            </a:extLst>
          </p:cNvPr>
          <p:cNvSpPr/>
          <p:nvPr/>
        </p:nvSpPr>
        <p:spPr>
          <a:xfrm>
            <a:off x="3138063" y="5087214"/>
            <a:ext cx="1227990" cy="430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 dirty="0"/>
              <a:t>Confirmare </a:t>
            </a:r>
            <a:r>
              <a:rPr lang="ro-RO" sz="1050" dirty="0" err="1"/>
              <a:t>id</a:t>
            </a:r>
            <a:r>
              <a:rPr lang="ro-RO" sz="1050" dirty="0"/>
              <a:t> factura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1EA7C2-B51E-450B-9DF3-DF8629E07A2B}"/>
              </a:ext>
            </a:extLst>
          </p:cNvPr>
          <p:cNvSpPr/>
          <p:nvPr/>
        </p:nvSpPr>
        <p:spPr>
          <a:xfrm>
            <a:off x="6325405" y="5152626"/>
            <a:ext cx="959474" cy="41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 dirty="0"/>
              <a:t>Afișarea facturii</a:t>
            </a:r>
          </a:p>
        </p:txBody>
      </p:sp>
    </p:spTree>
    <p:extLst>
      <p:ext uri="{BB962C8B-B14F-4D97-AF65-F5344CB8AC3E}">
        <p14:creationId xmlns:p14="http://schemas.microsoft.com/office/powerpoint/2010/main" val="277034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20DE-D730-3F45-90C4-FC3CD76C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Realizarea plăților</a:t>
            </a:r>
            <a:endParaRPr lang="ro-RO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3F6E-86E5-964A-AC5A-6718444A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o-RO" dirty="0"/>
              <a:t>	Pentru metoda de plată am ales Google </a:t>
            </a:r>
            <a:r>
              <a:rPr lang="ro-RO" dirty="0" err="1"/>
              <a:t>Pay</a:t>
            </a:r>
            <a:r>
              <a:rPr lang="ro-RO" dirty="0"/>
              <a:t> fiind cea mai potrivită metodă pentru aplicațiile Android. Ea este folosită sub două forme:</a:t>
            </a:r>
          </a:p>
          <a:p>
            <a:pPr>
              <a:lnSpc>
                <a:spcPct val="150000"/>
              </a:lnSpc>
            </a:pPr>
            <a:r>
              <a:rPr lang="ro-RO" dirty="0"/>
              <a:t>Transferul către inițiator – </a:t>
            </a:r>
            <a:r>
              <a:rPr lang="ro-RO" dirty="0" err="1"/>
              <a:t>dupa</a:t>
            </a:r>
            <a:r>
              <a:rPr lang="ro-RO" dirty="0"/>
              <a:t> selectarea produselor.</a:t>
            </a:r>
          </a:p>
          <a:p>
            <a:pPr>
              <a:lnSpc>
                <a:spcPct val="150000"/>
              </a:lnSpc>
            </a:pPr>
            <a:r>
              <a:rPr lang="ro-RO" dirty="0"/>
              <a:t>Plata la POS </a:t>
            </a:r>
            <a:r>
              <a:rPr lang="ro-RO" dirty="0" err="1"/>
              <a:t>asemănatoare</a:t>
            </a:r>
            <a:r>
              <a:rPr lang="ro-RO" dirty="0"/>
              <a:t> folosirii unui card bancar.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45956-2024-9348-8B91-A64A0DC5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585B5-D5E5-4594-8757-6A069728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641" y="3152172"/>
            <a:ext cx="3604722" cy="239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157CF-E74F-44D3-BCE6-CE475A17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652" y="2982375"/>
            <a:ext cx="3586711" cy="2809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46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7413-C1CE-4DC0-A3A9-428EAD20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propusă </a:t>
            </a:r>
            <a:r>
              <a:rPr lang="ro-RO" sz="2400" dirty="0"/>
              <a:t>– Managementul plăților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772B7-620C-4202-9868-24477230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688987-2554-4B61-9895-82037E298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o-RO" dirty="0"/>
              <a:t>	Pentru managementul plăților utilizatorii pot accesa din Home următoarele doua pagini</a:t>
            </a:r>
            <a:r>
              <a:rPr lang="en-US" dirty="0"/>
              <a:t>:</a:t>
            </a:r>
            <a:endParaRPr lang="ro-RO" dirty="0"/>
          </a:p>
          <a:p>
            <a:pPr>
              <a:lnSpc>
                <a:spcPct val="150000"/>
              </a:lnSpc>
            </a:pPr>
            <a:r>
              <a:rPr lang="en-US" dirty="0"/>
              <a:t>Bi</a:t>
            </a:r>
            <a:r>
              <a:rPr lang="ro-RO" dirty="0"/>
              <a:t>l</a:t>
            </a:r>
            <a:r>
              <a:rPr lang="en-US" dirty="0"/>
              <a:t>ls –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facturile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ro-RO" dirty="0" err="1"/>
              <a:t>țiate</a:t>
            </a:r>
            <a:r>
              <a:rPr lang="ro-RO" dirty="0"/>
              <a:t> de ei.</a:t>
            </a:r>
          </a:p>
          <a:p>
            <a:pPr>
              <a:lnSpc>
                <a:spcPct val="150000"/>
              </a:lnSpc>
            </a:pPr>
            <a:r>
              <a:rPr lang="en-US" dirty="0"/>
              <a:t>Payments</a:t>
            </a:r>
            <a:r>
              <a:rPr lang="ro-RO" dirty="0"/>
              <a:t> – pentru facturile la care au dat </a:t>
            </a:r>
            <a:r>
              <a:rPr lang="ro-RO" dirty="0" err="1"/>
              <a:t>Join</a:t>
            </a:r>
            <a:r>
              <a:rPr 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4201D-BA1A-48A8-9A63-987F1A02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260191-C3C9-4B10-8543-1794265A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54" y="2976880"/>
            <a:ext cx="8596668" cy="1320800"/>
          </a:xfrm>
        </p:spPr>
        <p:txBody>
          <a:bodyPr>
            <a:normAutofit/>
          </a:bodyPr>
          <a:lstStyle/>
          <a:p>
            <a:r>
              <a:rPr lang="ro-RO" sz="4400" dirty="0"/>
              <a:t>Concluzii</a:t>
            </a:r>
          </a:p>
        </p:txBody>
      </p:sp>
    </p:spTree>
    <p:extLst>
      <p:ext uri="{BB962C8B-B14F-4D97-AF65-F5344CB8AC3E}">
        <p14:creationId xmlns:p14="http://schemas.microsoft.com/office/powerpoint/2010/main" val="193980379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CCF4-5166-9B4F-88F7-144B5E9A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8C392-B2BF-7F45-85FB-810CBF587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2133"/>
            <a:ext cx="9438216" cy="412986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ro-RO" dirty="0"/>
          </a:p>
          <a:p>
            <a:pPr>
              <a:lnSpc>
                <a:spcPct val="150000"/>
              </a:lnSpc>
            </a:pPr>
            <a:r>
              <a:rPr lang="ro-RO" dirty="0"/>
              <a:t>Recunoașterea datelor de pe bonuri are loc folosind Google Vision și un sistem de asociere între numele de produse și prețuri.</a:t>
            </a:r>
          </a:p>
          <a:p>
            <a:pPr>
              <a:lnSpc>
                <a:spcPct val="150000"/>
              </a:lnSpc>
            </a:pPr>
            <a:r>
              <a:rPr lang="ro-RO" dirty="0"/>
              <a:t>Persoanele de la masă sunt implicate prin selectarea produselor de pe telefonul lor.</a:t>
            </a:r>
          </a:p>
          <a:p>
            <a:pPr>
              <a:lnSpc>
                <a:spcPct val="150000"/>
              </a:lnSpc>
            </a:pPr>
            <a:r>
              <a:rPr lang="ro-RO" dirty="0"/>
              <a:t>Managementul facturilor și plaților are loc în cadrul paginilor </a:t>
            </a:r>
            <a:r>
              <a:rPr lang="ro-RO" dirty="0" err="1"/>
              <a:t>Bills</a:t>
            </a:r>
            <a:r>
              <a:rPr lang="ro-RO" dirty="0"/>
              <a:t> și </a:t>
            </a:r>
            <a:r>
              <a:rPr lang="ro-RO" dirty="0" err="1"/>
              <a:t>Payments</a:t>
            </a:r>
            <a:r>
              <a:rPr lang="ro-RO" dirty="0"/>
              <a:t>. </a:t>
            </a:r>
          </a:p>
          <a:p>
            <a:pPr>
              <a:lnSpc>
                <a:spcPct val="150000"/>
              </a:lnSpc>
            </a:pPr>
            <a:r>
              <a:rPr lang="ro-RO" dirty="0"/>
              <a:t>Realizare a plăților are loc în cadrul aplicației folosind Google </a:t>
            </a:r>
            <a:r>
              <a:rPr lang="ro-RO" dirty="0" err="1"/>
              <a:t>Pay</a:t>
            </a:r>
            <a:r>
              <a:rPr lang="ro-RO" dirty="0"/>
              <a:t> ca transfer virtual și ca plată la POS.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9043C-07A9-B24C-BC52-820BCD82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6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C330-E049-4123-8D18-9D7B88EF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Viitoare îmbunătățiri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E6D5-D143-42CD-94E3-B95EB2AA5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3514"/>
            <a:ext cx="8596668" cy="24495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QR-Code – pentru înlocuirea </a:t>
            </a:r>
            <a:r>
              <a:rPr lang="ro-RO" dirty="0" err="1"/>
              <a:t>id-ului</a:t>
            </a:r>
            <a:r>
              <a:rPr lang="ro-RO" dirty="0"/>
              <a:t> facturii.</a:t>
            </a:r>
          </a:p>
          <a:p>
            <a:pPr>
              <a:lnSpc>
                <a:spcPct val="150000"/>
              </a:lnSpc>
            </a:pPr>
            <a:r>
              <a:rPr lang="ro-RO" dirty="0"/>
              <a:t>Sistem de creare a unei liste de prieteni și grupuri.</a:t>
            </a:r>
          </a:p>
          <a:p>
            <a:pPr>
              <a:lnSpc>
                <a:spcPct val="150000"/>
              </a:lnSpc>
            </a:pPr>
            <a:r>
              <a:rPr lang="ro-RO" dirty="0"/>
              <a:t>Selectarea de produse în timp real.</a:t>
            </a:r>
          </a:p>
          <a:p>
            <a:pPr>
              <a:lnSpc>
                <a:spcPct val="150000"/>
              </a:lnSpc>
            </a:pPr>
            <a:r>
              <a:rPr lang="ro-RO" dirty="0"/>
              <a:t>Înlocuirea Google Vision cu un sistem specializat pentru bonuri.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3F57C-9846-4473-9318-8D5E1ACA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48093-6499-9F47-954E-82FCD41A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8D4D3-D213-9444-B436-4595678A7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dirty="0"/>
              <a:t>În acest demo vă voi prezenta următoarele funcționalități: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o-RO" dirty="0"/>
              <a:t>Cum se adaugă o factură noua.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o-RO" dirty="0"/>
              <a:t>Cum se adaugă o persoană la plată.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o-RO" dirty="0"/>
              <a:t>Cum se selectează produsele.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o-RO" dirty="0"/>
              <a:t>Cum se realizează plata.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15BDC-C60D-EA4B-99E8-A16465AC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52374-859B-4684-8329-E9DD18DB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6D05551-518A-4621-9EF7-A305B0BE0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54" y="2976880"/>
            <a:ext cx="8596668" cy="1320800"/>
          </a:xfrm>
        </p:spPr>
        <p:txBody>
          <a:bodyPr>
            <a:normAutofit/>
          </a:bodyPr>
          <a:lstStyle/>
          <a:p>
            <a:r>
              <a:rPr lang="ro-RO" sz="4400" dirty="0"/>
              <a:t>Prezentarea problemei</a:t>
            </a:r>
          </a:p>
        </p:txBody>
      </p:sp>
    </p:spTree>
    <p:extLst>
      <p:ext uri="{BB962C8B-B14F-4D97-AF65-F5344CB8AC3E}">
        <p14:creationId xmlns:p14="http://schemas.microsoft.com/office/powerpoint/2010/main" val="4017108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BCAB-58D2-AF44-9E1A-9E66523D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Prezentarea problemei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F5D-D6DB-C641-99D2-3462C882E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6719"/>
            <a:ext cx="9042739" cy="10668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dirty="0"/>
              <a:t>	Problema pe care o rezolvă proiectul este cea a </a:t>
            </a:r>
            <a:r>
              <a:rPr lang="en-US" dirty="0"/>
              <a:t>“</a:t>
            </a:r>
            <a:r>
              <a:rPr lang="ro-RO" dirty="0"/>
              <a:t>împărțirii notelor de plată</a:t>
            </a:r>
            <a:r>
              <a:rPr lang="en-US" dirty="0"/>
              <a:t>”.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problem</a:t>
            </a:r>
            <a:r>
              <a:rPr lang="ro-RO" dirty="0"/>
              <a:t>ă atunci când</a:t>
            </a:r>
            <a:r>
              <a:rPr lang="en-US" dirty="0"/>
              <a:t>:</a:t>
            </a:r>
          </a:p>
          <a:p>
            <a:pPr algn="just"/>
            <a:endParaRPr lang="ro-RO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548AB-5DCB-5C40-B205-CB457E53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718CA6-BC8F-4D03-85A5-3F4E8E5B0DEA}"/>
              </a:ext>
            </a:extLst>
          </p:cNvPr>
          <p:cNvSpPr txBox="1">
            <a:spLocks/>
          </p:cNvSpPr>
          <p:nvPr/>
        </p:nvSpPr>
        <p:spPr>
          <a:xfrm>
            <a:off x="677333" y="2946400"/>
            <a:ext cx="5835227" cy="267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o-RO" dirty="0"/>
              <a:t>Grupul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de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perso</a:t>
            </a:r>
            <a:r>
              <a:rPr lang="ro-RO" dirty="0" err="1"/>
              <a:t>ane</a:t>
            </a:r>
            <a:r>
              <a:rPr lang="ro-RO" dirty="0"/>
              <a:t>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305D5-F16F-4EDB-A022-C1DE6170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1475" y="2780849"/>
            <a:ext cx="4864775" cy="3243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32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BCAB-58D2-AF44-9E1A-9E66523D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Prezentarea problemei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F5D-D6DB-C641-99D2-3462C882E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6719"/>
            <a:ext cx="9042739" cy="10668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dirty="0"/>
              <a:t>	Problema pe care o rezolvă proiectul este cea a </a:t>
            </a:r>
            <a:r>
              <a:rPr lang="en-US" dirty="0"/>
              <a:t>“</a:t>
            </a:r>
            <a:r>
              <a:rPr lang="ro-RO" dirty="0"/>
              <a:t>împărțirii notelor de plată</a:t>
            </a:r>
            <a:r>
              <a:rPr lang="en-US" dirty="0"/>
              <a:t>”.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problem</a:t>
            </a:r>
            <a:r>
              <a:rPr lang="ro-RO" dirty="0"/>
              <a:t>ă atunci când</a:t>
            </a:r>
            <a:r>
              <a:rPr lang="en-US" dirty="0"/>
              <a:t>:</a:t>
            </a:r>
          </a:p>
          <a:p>
            <a:pPr algn="just"/>
            <a:endParaRPr lang="ro-RO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548AB-5DCB-5C40-B205-CB457E53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718CA6-BC8F-4D03-85A5-3F4E8E5B0DEA}"/>
              </a:ext>
            </a:extLst>
          </p:cNvPr>
          <p:cNvSpPr txBox="1">
            <a:spLocks/>
          </p:cNvSpPr>
          <p:nvPr/>
        </p:nvSpPr>
        <p:spPr>
          <a:xfrm>
            <a:off x="677333" y="2946400"/>
            <a:ext cx="5835227" cy="267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o-RO" dirty="0"/>
              <a:t>Grupul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de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perso</a:t>
            </a:r>
            <a:r>
              <a:rPr lang="ro-RO" dirty="0" err="1"/>
              <a:t>ane</a:t>
            </a:r>
            <a:r>
              <a:rPr lang="ro-RO" dirty="0"/>
              <a:t>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ro-RO" dirty="0"/>
              <a:t>Vine nota de plată și toți vor să vadă bonul pentru a-și calcula suma totală.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305D5-F16F-4EDB-A022-C1DE6170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17" y="2798179"/>
            <a:ext cx="5013867" cy="282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00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BCAB-58D2-AF44-9E1A-9E66523D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Prezentarea problemei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3F5D-D6DB-C641-99D2-3462C882E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6719"/>
            <a:ext cx="9042739" cy="10668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dirty="0"/>
              <a:t>	Problema pe care o rezolvă proiectul este cea a </a:t>
            </a:r>
            <a:r>
              <a:rPr lang="en-US" dirty="0"/>
              <a:t>“</a:t>
            </a:r>
            <a:r>
              <a:rPr lang="ro-RO" dirty="0"/>
              <a:t>împărțirii notelor de plată</a:t>
            </a:r>
            <a:r>
              <a:rPr lang="en-US" dirty="0"/>
              <a:t>”.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problem</a:t>
            </a:r>
            <a:r>
              <a:rPr lang="ro-RO" dirty="0"/>
              <a:t>ă atunci când</a:t>
            </a:r>
            <a:r>
              <a:rPr lang="en-US" dirty="0"/>
              <a:t>:</a:t>
            </a:r>
          </a:p>
          <a:p>
            <a:pPr algn="just"/>
            <a:endParaRPr lang="ro-RO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548AB-5DCB-5C40-B205-CB457E53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718CA6-BC8F-4D03-85A5-3F4E8E5B0DEA}"/>
              </a:ext>
            </a:extLst>
          </p:cNvPr>
          <p:cNvSpPr txBox="1">
            <a:spLocks/>
          </p:cNvSpPr>
          <p:nvPr/>
        </p:nvSpPr>
        <p:spPr>
          <a:xfrm>
            <a:off x="677333" y="2946400"/>
            <a:ext cx="5835227" cy="267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ro-RO" dirty="0"/>
              <a:t>Grupul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de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perso</a:t>
            </a:r>
            <a:r>
              <a:rPr lang="ro-RO" dirty="0" err="1"/>
              <a:t>ane</a:t>
            </a:r>
            <a:r>
              <a:rPr lang="ro-RO" dirty="0"/>
              <a:t>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ro-RO" dirty="0"/>
              <a:t>Vine nota de plată și toți vor să vadă bonul pentru a-și calcula suma totală.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Există persoane care nu au suma exactă de plată.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305D5-F16F-4EDB-A022-C1DE617099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14909" y="2763520"/>
            <a:ext cx="4227116" cy="282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4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96B97-28D3-49C4-AC02-94F8665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FF25D2-9385-411E-A0A0-EC946A65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54" y="2976880"/>
            <a:ext cx="8596668" cy="1320800"/>
          </a:xfrm>
        </p:spPr>
        <p:txBody>
          <a:bodyPr>
            <a:normAutofit/>
          </a:bodyPr>
          <a:lstStyle/>
          <a:p>
            <a:r>
              <a:rPr lang="ro-RO" sz="4400" dirty="0"/>
              <a:t>Soluția propusă</a:t>
            </a:r>
          </a:p>
        </p:txBody>
      </p:sp>
    </p:spTree>
    <p:extLst>
      <p:ext uri="{BB962C8B-B14F-4D97-AF65-F5344CB8AC3E}">
        <p14:creationId xmlns:p14="http://schemas.microsoft.com/office/powerpoint/2010/main" val="3058737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B0CA-D257-4B4E-9553-8015B2C8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000" dirty="0"/>
              <a:t>Soluția propusă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8F97-587A-8D49-8016-7B5D338DE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o-RO" dirty="0"/>
              <a:t>	Am propus aplicația Mobile Bill </a:t>
            </a:r>
            <a:r>
              <a:rPr lang="ro-RO" dirty="0" err="1"/>
              <a:t>Splitter</a:t>
            </a:r>
            <a:r>
              <a:rPr lang="ro-RO" dirty="0"/>
              <a:t> în care găsim următoarele funcționalități</a:t>
            </a:r>
            <a:r>
              <a:rPr lang="en-US" dirty="0"/>
              <a:t>:</a:t>
            </a:r>
            <a:endParaRPr lang="ro-RO" dirty="0"/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o-RO" dirty="0"/>
              <a:t>Extragerea automată a datelor de pe bon.</a:t>
            </a:r>
            <a:endParaRPr lang="en-US" dirty="0"/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o-RO" dirty="0"/>
              <a:t>Implicarea persoanelor în selecție.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o-RO" dirty="0"/>
              <a:t>Realizarea plăților din aplicație.</a:t>
            </a:r>
            <a:endParaRPr lang="en-US" dirty="0"/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o-RO" dirty="0"/>
              <a:t>Managementul plăților.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48A6-14F4-854A-A362-A54BCCF9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4676E-52CB-4BB5-B192-55E6D4DD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736" y="2783812"/>
            <a:ext cx="1697259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3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42BF-E9DC-4A32-ACA6-C39E3F0C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Arhitectura aplicației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C411F-D2DA-400B-B43D-97DD3DBB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CF458-AFE6-754E-9B16-FD8D831A10CC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701C3A-8E46-48EE-A954-EF86D5AD90F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0583" y="2045162"/>
            <a:ext cx="8596312" cy="388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Wingdings 3" charset="2"/>
              <a:buNone/>
            </a:pPr>
            <a:r>
              <a:rPr lang="en-US" dirty="0"/>
              <a:t>P</a:t>
            </a:r>
            <a:r>
              <a:rPr lang="ro-RO" dirty="0" err="1"/>
              <a:t>roiectul</a:t>
            </a:r>
            <a:r>
              <a:rPr lang="ro-RO" dirty="0"/>
              <a:t> are urătoarele componente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Mobile Bill </a:t>
            </a:r>
            <a:r>
              <a:rPr lang="ro-RO" dirty="0" err="1"/>
              <a:t>Splitter</a:t>
            </a:r>
            <a:r>
              <a:rPr lang="ro-RO" dirty="0"/>
              <a:t> – aplicația android pentru interacțiunea cu utilizatorul.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MBS Server – serverul aplicației care actualizează baza de date.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Google Vision – folosit pentru obținerea textului din imagini.</a:t>
            </a:r>
          </a:p>
          <a:p>
            <a:pPr algn="just">
              <a:lnSpc>
                <a:spcPct val="150000"/>
              </a:lnSpc>
            </a:pPr>
            <a:r>
              <a:rPr lang="ro-RO" dirty="0"/>
              <a:t>Google </a:t>
            </a:r>
            <a:r>
              <a:rPr lang="ro-RO" dirty="0" err="1"/>
              <a:t>Pay</a:t>
            </a:r>
            <a:r>
              <a:rPr lang="ro-RO" dirty="0"/>
              <a:t> – pentru realizarea plăților între utilizatori și către restaurant.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96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{979BB4F0-2C95-AB4E-9BA2-674C14245D11}tf10001060</Template>
  <TotalTime>3083</TotalTime>
  <Words>1342</Words>
  <Application>Microsoft Office PowerPoint</Application>
  <PresentationFormat>Widescreen</PresentationFormat>
  <Paragraphs>205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Trebuchet MS</vt:lpstr>
      <vt:lpstr>Wingdings</vt:lpstr>
      <vt:lpstr>Wingdings 3</vt:lpstr>
      <vt:lpstr>Facet</vt:lpstr>
      <vt:lpstr>Mobile Bill Splitter</vt:lpstr>
      <vt:lpstr>Cuprins:</vt:lpstr>
      <vt:lpstr>Prezentarea problemei</vt:lpstr>
      <vt:lpstr>Prezentarea problemei</vt:lpstr>
      <vt:lpstr>Prezentarea problemei</vt:lpstr>
      <vt:lpstr>Prezentarea problemei</vt:lpstr>
      <vt:lpstr>Soluția propusă</vt:lpstr>
      <vt:lpstr>Soluția propusă</vt:lpstr>
      <vt:lpstr>Arhitectura aplicației</vt:lpstr>
      <vt:lpstr>Arhitectura aplicației – diagramă master</vt:lpstr>
      <vt:lpstr>Extragerea datelor </vt:lpstr>
      <vt:lpstr>Extragerea listei de produse</vt:lpstr>
      <vt:lpstr>Obținerea imaginilor cu liniile de text </vt:lpstr>
      <vt:lpstr>Obținerea imaginilor cu caractere individuale </vt:lpstr>
      <vt:lpstr>Recunoașterea caracterelor</vt:lpstr>
      <vt:lpstr>Recunoașterea caracterelor</vt:lpstr>
      <vt:lpstr>Recunoașterea caracterelor</vt:lpstr>
      <vt:lpstr>Recunoașterea caracterelor</vt:lpstr>
      <vt:lpstr>Clasificarea textelor și asocierea lor</vt:lpstr>
      <vt:lpstr>Extragerea datelor – workflow aplicație  </vt:lpstr>
      <vt:lpstr>Implicarea persoanelor</vt:lpstr>
      <vt:lpstr>Realizarea plăților</vt:lpstr>
      <vt:lpstr>Soluția propusă – Managementul plăților</vt:lpstr>
      <vt:lpstr>Concluzii</vt:lpstr>
      <vt:lpstr>Concluzii</vt:lpstr>
      <vt:lpstr>Viitoare îmbunătățiri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Bill Splitter</dc:title>
  <dc:creator>cosulianu cristi</dc:creator>
  <cp:lastModifiedBy>cosulianu cristi</cp:lastModifiedBy>
  <cp:revision>108</cp:revision>
  <dcterms:created xsi:type="dcterms:W3CDTF">2019-06-28T10:27:33Z</dcterms:created>
  <dcterms:modified xsi:type="dcterms:W3CDTF">2019-07-02T08:46:40Z</dcterms:modified>
</cp:coreProperties>
</file>